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76" r:id="rId11"/>
    <p:sldId id="275" r:id="rId12"/>
    <p:sldId id="271" r:id="rId13"/>
    <p:sldId id="272" r:id="rId14"/>
    <p:sldId id="273" r:id="rId15"/>
    <p:sldId id="274" r:id="rId16"/>
    <p:sldId id="26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80774" autoAdjust="0"/>
  </p:normalViewPr>
  <p:slideViewPr>
    <p:cSldViewPr>
      <p:cViewPr>
        <p:scale>
          <a:sx n="61" d="100"/>
          <a:sy n="61" d="100"/>
        </p:scale>
        <p:origin x="-16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AE015-DE28-4D67-A6C2-92583713918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50138-BF79-4EB5-B619-191ACE8B4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0138-BF79-4EB5-B619-191ACE8B46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1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43F-F1CF-440A-837D-7E4942E921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0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43F-F1CF-440A-837D-7E4942E921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2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43F-F1CF-440A-837D-7E4942E921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3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43F-F1CF-440A-837D-7E4942E921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2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760B-20C9-4A33-8C6F-E0396B5FBB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9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0138-BF79-4EB5-B619-191ACE8B4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9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Ask group for their definition</a:t>
            </a:r>
          </a:p>
          <a:p>
            <a:endParaRPr lang="en-US" dirty="0" smtClean="0"/>
          </a:p>
          <a:p>
            <a:r>
              <a:rPr lang="en-US" dirty="0" smtClean="0"/>
              <a:t>Help students on the pathway</a:t>
            </a:r>
          </a:p>
          <a:p>
            <a:endParaRPr lang="en-US" dirty="0" smtClean="0"/>
          </a:p>
          <a:p>
            <a:r>
              <a:rPr lang="en-US" dirty="0" smtClean="0"/>
              <a:t>Talk</a:t>
            </a:r>
            <a:r>
              <a:rPr lang="en-US" baseline="0" dirty="0" smtClean="0"/>
              <a:t> about early awareness for financial aid, but needs to be broader too</a:t>
            </a:r>
          </a:p>
          <a:p>
            <a:r>
              <a:rPr lang="en-US" baseline="0" dirty="0" smtClean="0"/>
              <a:t>	Fed most important because available to all</a:t>
            </a:r>
          </a:p>
          <a:p>
            <a:r>
              <a:rPr lang="en-US" baseline="0" dirty="0" smtClean="0"/>
              <a:t>	Students need to know what’s locally available and state aid too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D2ED7-4651-4D24-B88F-A057B1EC144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5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Great Schools</a:t>
            </a:r>
            <a:r>
              <a:rPr lang="en-US" baseline="0" dirty="0" smtClean="0"/>
              <a:t> survey found 92% of middle schools aspire to go to college, up from over 80% in an NASSP survey from 2007.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Actual college going numbers much lower – why are they opting out?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know steps to get there, receive no or negative messages about college going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D2ED7-4651-4D24-B88F-A057B1EC144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20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Compendium – Research</a:t>
            </a:r>
            <a:r>
              <a:rPr lang="en-US" baseline="0" dirty="0" smtClean="0"/>
              <a:t> and results on the types of EA programs</a:t>
            </a:r>
            <a:endParaRPr lang="en-US" dirty="0" smtClean="0"/>
          </a:p>
          <a:p>
            <a:r>
              <a:rPr lang="en-US" dirty="0" smtClean="0"/>
              <a:t>Information programs</a:t>
            </a:r>
          </a:p>
          <a:p>
            <a:r>
              <a:rPr lang="en-US" dirty="0" smtClean="0"/>
              <a:t>Federal GEAR UP cohort model</a:t>
            </a:r>
          </a:p>
          <a:p>
            <a:r>
              <a:rPr lang="en-US" dirty="0" smtClean="0"/>
              <a:t>College savings accounts</a:t>
            </a:r>
          </a:p>
          <a:p>
            <a:r>
              <a:rPr lang="en-US" dirty="0" smtClean="0"/>
              <a:t>Scholarship programs</a:t>
            </a:r>
          </a:p>
          <a:p>
            <a:endParaRPr lang="en-US" dirty="0" smtClean="0"/>
          </a:p>
          <a:p>
            <a:r>
              <a:rPr lang="en-US" dirty="0" smtClean="0"/>
              <a:t>Also: More</a:t>
            </a:r>
            <a:r>
              <a:rPr lang="en-US" baseline="0" dirty="0" smtClean="0"/>
              <a:t> research needed in this area of college access</a:t>
            </a:r>
          </a:p>
          <a:p>
            <a:endParaRPr lang="en-US" baseline="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How many of you are involved in an EA program? </a:t>
            </a:r>
          </a:p>
          <a:p>
            <a:r>
              <a:rPr lang="en-US" dirty="0" smtClean="0"/>
              <a:t>Survey on which type (promise part of scholarship)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0138-BF79-4EB5-B619-191ACE8B4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8min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760B-20C9-4A33-8C6F-E0396B5FB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8min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760B-20C9-4A33-8C6F-E0396B5FB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8min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760B-20C9-4A33-8C6F-E0396B5FBB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50138-BF79-4EB5-B619-191ACE8B46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21, 2016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399"/>
            <a:ext cx="3524693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600200"/>
            <a:ext cx="6858000" cy="685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28800" y="2384640"/>
            <a:ext cx="6858000" cy="3809052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5103F-8E7C-4C44-9A62-A64914914649}" type="datetime1">
              <a:rPr lang="en-US"/>
              <a:pPr>
                <a:defRPr/>
              </a:pPr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5AC2-CE87-45BA-BBCF-E8C0C3097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2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11, 2013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legeaccess.org/" TargetMode="External"/><Relationship Id="rId3" Type="http://schemas.openxmlformats.org/officeDocument/2006/relationships/hyperlink" Target="mailto:dortega-ehreth@elgin.edu" TargetMode="External"/><Relationship Id="rId7" Type="http://schemas.openxmlformats.org/officeDocument/2006/relationships/hyperlink" Target="mailto:warickc@collegeaccess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knowican.org/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bbarrett@iknowican.or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ylaecc.org/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legeaccess.org/" TargetMode="External"/><Relationship Id="rId3" Type="http://schemas.openxmlformats.org/officeDocument/2006/relationships/hyperlink" Target="mailto:dortega-ehreth@elgin.edu" TargetMode="External"/><Relationship Id="rId7" Type="http://schemas.openxmlformats.org/officeDocument/2006/relationships/hyperlink" Target="mailto:warickc@collegeacces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knowican.org/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bbarrett@iknowican.or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ylaecc.org/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access.org/earlyawarenesspolicy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ollegeaccess.org/Early_Awareness" TargetMode="External"/><Relationship Id="rId5" Type="http://schemas.openxmlformats.org/officeDocument/2006/relationships/hyperlink" Target="http://www.collegeaccess.org/EarlyAwarenessMiddle" TargetMode="External"/><Relationship Id="rId4" Type="http://schemas.openxmlformats.org/officeDocument/2006/relationships/hyperlink" Target="http://www.collegeaccess.org/blo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en-US" dirty="0"/>
              <a:t>Strategies for Early Awareness of College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I KNOW I CAN</a:t>
            </a:r>
          </a:p>
          <a:p>
            <a:r>
              <a:rPr lang="en-US" dirty="0" smtClean="0"/>
              <a:t>Youth Leadership Academy</a:t>
            </a:r>
          </a:p>
          <a:p>
            <a:r>
              <a:rPr lang="en-US" dirty="0" smtClean="0"/>
              <a:t>National College Access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Youth Leadership Academy – Brief History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1828800"/>
            <a:ext cx="7696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dirty="0" smtClean="0"/>
              <a:t>Started in 1996 as a program of Elgin Community College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2000 – became a 501c3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Unique approach in recruiting families who have students in 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Focus on 6 year commitment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2 Saturdays per month during the school year x 6 years = MINIMUM 360 hours of leadership training</a:t>
            </a:r>
          </a:p>
          <a:p>
            <a:endParaRPr lang="en-US" dirty="0"/>
          </a:p>
        </p:txBody>
      </p:sp>
      <p:pic>
        <p:nvPicPr>
          <p:cNvPr id="6" name="Picture 4" descr="Youth Leadership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1714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4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YLA is a vibrant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charset="0"/>
              <a:buChar char="p"/>
              <a:defRPr/>
            </a:pPr>
            <a:r>
              <a:rPr lang="en-US" dirty="0">
                <a:ea typeface="ＭＳ Ｐゴシック" charset="0"/>
              </a:rPr>
              <a:t>Staff team of 20 trainers, mentors, coaches and volunteers</a:t>
            </a:r>
          </a:p>
          <a:p>
            <a:pPr lvl="1">
              <a:buFont typeface="Wingdings" charset="0"/>
              <a:buChar char="p"/>
              <a:defRPr/>
            </a:pPr>
            <a:r>
              <a:rPr lang="en-US" dirty="0">
                <a:ea typeface="ＭＳ Ｐゴシック" charset="0"/>
              </a:rPr>
              <a:t>12-15 service learning projects as part of leadership development program – serving the community too!</a:t>
            </a:r>
          </a:p>
          <a:p>
            <a:pPr lvl="1">
              <a:buFont typeface="Wingdings" charset="0"/>
              <a:buChar char="p"/>
              <a:defRPr/>
            </a:pPr>
            <a:r>
              <a:rPr lang="en-US" dirty="0">
                <a:ea typeface="ＭＳ Ｐゴシック" charset="0"/>
              </a:rPr>
              <a:t>Success Skills – extended time to help cadets with academic learning skills</a:t>
            </a:r>
          </a:p>
          <a:p>
            <a:pPr lvl="1">
              <a:buFont typeface="Wingdings" charset="0"/>
              <a:buChar char="p"/>
              <a:defRPr/>
            </a:pPr>
            <a:r>
              <a:rPr lang="en-US" dirty="0">
                <a:ea typeface="ＭＳ Ｐゴシック" charset="0"/>
              </a:rPr>
              <a:t>Parent classes</a:t>
            </a:r>
          </a:p>
          <a:p>
            <a:pPr lvl="1">
              <a:buFont typeface="Wingdings" charset="0"/>
              <a:buChar char="p"/>
              <a:defRPr/>
            </a:pPr>
            <a:r>
              <a:rPr lang="en-US" dirty="0">
                <a:ea typeface="ＭＳ Ｐゴシック" charset="0"/>
              </a:rPr>
              <a:t>Community volunteering</a:t>
            </a:r>
          </a:p>
          <a:p>
            <a:endParaRPr lang="en-US" dirty="0"/>
          </a:p>
        </p:txBody>
      </p:sp>
      <p:pic>
        <p:nvPicPr>
          <p:cNvPr id="4" name="Picture 4" descr="Youth Leadership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1714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2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xecutive Director\Documents\Documents\Dianha\Photos\YLA GROUP PHOTO (Aug. 2015)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2" r="9242" b="14432"/>
          <a:stretch>
            <a:fillRect/>
          </a:stretch>
        </p:blipFill>
        <p:spPr bwMode="auto">
          <a:xfrm>
            <a:off x="304800" y="1905000"/>
            <a:ext cx="8739188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Youth Leadership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1714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2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YLA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p"/>
              <a:defRPr/>
            </a:pPr>
            <a:r>
              <a:rPr lang="en-US" sz="2400" dirty="0">
                <a:ea typeface="ＭＳ Ｐゴシック" charset="0"/>
              </a:rPr>
              <a:t>YLA Cadet Retention Rate - 97.5% </a:t>
            </a:r>
          </a:p>
          <a:p>
            <a:pPr>
              <a:buFont typeface="Wingdings" charset="0"/>
              <a:buChar char="p"/>
              <a:defRPr/>
            </a:pPr>
            <a:r>
              <a:rPr lang="en-US" sz="2400" dirty="0">
                <a:ea typeface="ＭＳ Ｐゴシック" charset="0"/>
              </a:rPr>
              <a:t>100% parent meeting participation 2 years in a row </a:t>
            </a:r>
          </a:p>
          <a:p>
            <a:pPr>
              <a:buFont typeface="Wingdings" charset="0"/>
              <a:buChar char="p"/>
              <a:defRPr/>
            </a:pPr>
            <a:r>
              <a:rPr lang="en-US" sz="2400" dirty="0">
                <a:ea typeface="ＭＳ Ｐゴシック" charset="0"/>
              </a:rPr>
              <a:t>58 – Average number of parents who attend YLA parent meetings on any given YLA Saturday</a:t>
            </a:r>
          </a:p>
          <a:p>
            <a:pPr>
              <a:buFont typeface="Wingdings" charset="0"/>
              <a:buChar char="p"/>
              <a:defRPr/>
            </a:pPr>
            <a:r>
              <a:rPr lang="en-US" sz="2400" dirty="0">
                <a:ea typeface="ＭＳ Ｐゴシック" charset="0"/>
              </a:rPr>
              <a:t>100% of YLA Class of 2016 enrolled in a college!</a:t>
            </a:r>
          </a:p>
          <a:p>
            <a:pPr lvl="1">
              <a:buFont typeface="Wingdings" charset="0"/>
              <a:buChar char="p"/>
              <a:defRPr/>
            </a:pPr>
            <a:r>
              <a:rPr lang="en-US" dirty="0">
                <a:ea typeface="ＭＳ Ｐゴシック" charset="0"/>
              </a:rPr>
              <a:t>9 are enrolled at ECC </a:t>
            </a:r>
          </a:p>
          <a:p>
            <a:pPr lvl="1">
              <a:buFont typeface="Wingdings" charset="0"/>
              <a:buChar char="p"/>
              <a:defRPr/>
            </a:pPr>
            <a:r>
              <a:rPr lang="en-US" dirty="0">
                <a:ea typeface="ＭＳ Ｐゴシック" charset="0"/>
              </a:rPr>
              <a:t>6 are enrolled at other institutions including Michigan State University, University at Illinois Champaign/Urbana, UIC and Judson. </a:t>
            </a:r>
          </a:p>
          <a:p>
            <a:endParaRPr lang="en-US" dirty="0"/>
          </a:p>
        </p:txBody>
      </p:sp>
      <p:pic>
        <p:nvPicPr>
          <p:cNvPr id="4" name="Picture 4" descr="Youth Leadership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1714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0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16"/>
            <a:ext cx="8229600" cy="1143000"/>
          </a:xfrm>
        </p:spPr>
        <p:txBody>
          <a:bodyPr/>
          <a:lstStyle/>
          <a:p>
            <a:r>
              <a:rPr lang="en-US" dirty="0" smtClean="0"/>
              <a:t>YLA Class of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5"/>
          <a:stretch>
            <a:fillRect/>
          </a:stretch>
        </p:blipFill>
        <p:spPr bwMode="auto">
          <a:xfrm>
            <a:off x="914400" y="1039812"/>
            <a:ext cx="73660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Youth Leadership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1714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0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 </a:t>
            </a:r>
            <a:r>
              <a:rPr lang="en-US" dirty="0" smtClean="0"/>
              <a:t>followed </a:t>
            </a:r>
            <a:r>
              <a:rPr lang="en-US" dirty="0"/>
              <a:t>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 </a:t>
            </a:r>
            <a:r>
              <a:rPr lang="en-US" dirty="0"/>
              <a:t>and 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839200" cy="4525963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Dianha</a:t>
            </a:r>
            <a:r>
              <a:rPr lang="en-US" sz="2000" dirty="0"/>
              <a:t> Ortega-</a:t>
            </a:r>
            <a:r>
              <a:rPr lang="en-US" sz="2000" dirty="0" err="1"/>
              <a:t>Ehreth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Executive Director</a:t>
            </a:r>
          </a:p>
          <a:p>
            <a:pPr marL="0" indent="0">
              <a:buNone/>
            </a:pPr>
            <a:r>
              <a:rPr lang="en-US" sz="2000" dirty="0"/>
              <a:t>Youth Leadership Academy</a:t>
            </a:r>
          </a:p>
          <a:p>
            <a:pPr marL="0" indent="0">
              <a:buNone/>
            </a:pPr>
            <a:r>
              <a:rPr lang="en-US" sz="2000" dirty="0"/>
              <a:t>Elgin, IL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dortega-ehreth@elgin.edu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hlinkClick r:id="rId4"/>
              </a:rPr>
              <a:t>www.ylaecc.org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Blossom </a:t>
            </a:r>
            <a:r>
              <a:rPr lang="en-US" sz="2000" dirty="0"/>
              <a:t>Barrett</a:t>
            </a:r>
          </a:p>
          <a:p>
            <a:pPr marL="0" indent="0">
              <a:buNone/>
            </a:pPr>
            <a:r>
              <a:rPr lang="en-US" sz="2000" dirty="0"/>
              <a:t>Grants, Research, and Evaluation Manager.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 </a:t>
            </a:r>
            <a:r>
              <a:rPr lang="en-US" sz="2000" dirty="0"/>
              <a:t>Know I Can</a:t>
            </a:r>
          </a:p>
          <a:p>
            <a:pPr marL="0" indent="0">
              <a:buNone/>
            </a:pPr>
            <a:r>
              <a:rPr lang="en-US" sz="2000" dirty="0"/>
              <a:t>Columbus, OH</a:t>
            </a:r>
          </a:p>
          <a:p>
            <a:pPr marL="0" indent="0">
              <a:buNone/>
            </a:pPr>
            <a:r>
              <a:rPr lang="en-US" sz="2000" dirty="0" smtClean="0">
                <a:hlinkClick r:id="rId5"/>
              </a:rPr>
              <a:t>bbarrett@iknowican.org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iknowican.org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Carrie </a:t>
            </a:r>
            <a:r>
              <a:rPr lang="en-US" sz="2000" dirty="0" err="1"/>
              <a:t>Warick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Director of Partnerships and Policy</a:t>
            </a:r>
          </a:p>
          <a:p>
            <a:pPr marL="0" indent="0">
              <a:buNone/>
            </a:pPr>
            <a:r>
              <a:rPr lang="en-US" sz="2000" dirty="0"/>
              <a:t>National College Access Network</a:t>
            </a:r>
          </a:p>
          <a:p>
            <a:pPr marL="0" indent="0">
              <a:buNone/>
            </a:pPr>
            <a:r>
              <a:rPr lang="en-US" sz="2000" dirty="0"/>
              <a:t>Washington, </a:t>
            </a:r>
            <a:r>
              <a:rPr lang="en-US" sz="2000" dirty="0" smtClean="0"/>
              <a:t>DC</a:t>
            </a:r>
          </a:p>
          <a:p>
            <a:pPr marL="0" indent="0">
              <a:buNone/>
            </a:pPr>
            <a:r>
              <a:rPr lang="en-US" sz="2000" dirty="0" smtClean="0">
                <a:hlinkClick r:id="rId7"/>
              </a:rPr>
              <a:t>warickc@collegeaccess.org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hlinkClick r:id="rId8"/>
              </a:rPr>
              <a:t>www.collegeaccess.org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7" name="Picture 2" descr="i know i c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4724400"/>
            <a:ext cx="13811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Youth Leadership Academ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81550"/>
            <a:ext cx="1714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27382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2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dirty="0" smtClean="0"/>
              <a:t>Presenters                    Moderator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Dianha</a:t>
            </a:r>
            <a:r>
              <a:rPr lang="en-US" sz="2000" dirty="0"/>
              <a:t> Ortega-</a:t>
            </a:r>
            <a:r>
              <a:rPr lang="en-US" sz="2000" dirty="0" err="1"/>
              <a:t>Ehreth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Executive Director</a:t>
            </a:r>
          </a:p>
          <a:p>
            <a:pPr marL="0" indent="0">
              <a:buNone/>
            </a:pPr>
            <a:r>
              <a:rPr lang="en-US" sz="2000" dirty="0"/>
              <a:t>Youth Leadership Academy</a:t>
            </a:r>
          </a:p>
          <a:p>
            <a:pPr marL="0" indent="0">
              <a:buNone/>
            </a:pPr>
            <a:r>
              <a:rPr lang="en-US" sz="2000" dirty="0"/>
              <a:t>Elgin, IL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dortega-ehreth@elgin.edu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hlinkClick r:id="rId4"/>
              </a:rPr>
              <a:t>www.ylaecc.org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Blossom </a:t>
            </a:r>
            <a:r>
              <a:rPr lang="en-US" sz="2000" dirty="0"/>
              <a:t>Barrett</a:t>
            </a:r>
          </a:p>
          <a:p>
            <a:pPr marL="0" indent="0">
              <a:buNone/>
            </a:pPr>
            <a:r>
              <a:rPr lang="en-US" sz="2000" dirty="0"/>
              <a:t>Grants, Research, and Evaluation Manager.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 </a:t>
            </a:r>
            <a:r>
              <a:rPr lang="en-US" sz="2000" dirty="0"/>
              <a:t>Know I Can</a:t>
            </a:r>
          </a:p>
          <a:p>
            <a:pPr marL="0" indent="0">
              <a:buNone/>
            </a:pPr>
            <a:r>
              <a:rPr lang="en-US" sz="2000" dirty="0"/>
              <a:t>Columbus, OH</a:t>
            </a:r>
          </a:p>
          <a:p>
            <a:pPr marL="0" indent="0">
              <a:buNone/>
            </a:pPr>
            <a:r>
              <a:rPr lang="en-US" sz="2000" dirty="0" smtClean="0">
                <a:hlinkClick r:id="rId5"/>
              </a:rPr>
              <a:t>bbarrett@iknowican.org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iknowican.org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Carrie </a:t>
            </a:r>
            <a:r>
              <a:rPr lang="en-US" sz="2000" dirty="0" err="1"/>
              <a:t>Warick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Director of Partnerships and Policy</a:t>
            </a:r>
          </a:p>
          <a:p>
            <a:pPr marL="0" indent="0">
              <a:buNone/>
            </a:pPr>
            <a:r>
              <a:rPr lang="en-US" sz="2000" dirty="0"/>
              <a:t>National College Access Network</a:t>
            </a:r>
          </a:p>
          <a:p>
            <a:pPr marL="0" indent="0">
              <a:buNone/>
            </a:pPr>
            <a:r>
              <a:rPr lang="en-US" sz="2000" dirty="0"/>
              <a:t>Washington, </a:t>
            </a:r>
            <a:r>
              <a:rPr lang="en-US" sz="2000" dirty="0" smtClean="0"/>
              <a:t>DC</a:t>
            </a:r>
          </a:p>
          <a:p>
            <a:pPr marL="0" indent="0">
              <a:buNone/>
            </a:pPr>
            <a:r>
              <a:rPr lang="en-US" sz="2000" dirty="0" smtClean="0">
                <a:hlinkClick r:id="rId7"/>
              </a:rPr>
              <a:t>warickc@collegeaccess.org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hlinkClick r:id="rId8"/>
              </a:rPr>
              <a:t>www.collegeaccess.org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1026" name="Picture 2" descr="i know i c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4469018"/>
            <a:ext cx="13811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th Leadership Academ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26168"/>
            <a:ext cx="1714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0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76D53E08-BE18-AB40-9236-9AA1FFBDD3A1}" type="datetime1">
              <a:rPr lang="en-US"/>
              <a:pPr>
                <a:defRPr/>
              </a:pPr>
              <a:t>7/22/2016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EDBFF95-3EE4-492D-847E-A0CCAFC470C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33" y="1507065"/>
            <a:ext cx="6231467" cy="467360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743200" y="6356350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Dave Sutherland, Flicker</a:t>
            </a:r>
            <a:r>
              <a:rPr lang="en-US" dirty="0"/>
              <a:t>, CCBYNCSA2.0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Early Awareness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4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76400"/>
            <a:ext cx="6858000" cy="3809052"/>
          </a:xfrm>
        </p:spPr>
        <p:txBody>
          <a:bodyPr/>
          <a:lstStyle/>
          <a:p>
            <a:r>
              <a:rPr lang="en-US" dirty="0" smtClean="0"/>
              <a:t>Expectation Setting</a:t>
            </a:r>
          </a:p>
          <a:p>
            <a:r>
              <a:rPr lang="en-US" dirty="0" smtClean="0"/>
              <a:t>Financial Literacy</a:t>
            </a:r>
          </a:p>
          <a:p>
            <a:r>
              <a:rPr lang="en-US" dirty="0" smtClean="0"/>
              <a:t>Making a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F05103F-8E7C-4C44-9A62-A64914914649}" type="datetime1">
              <a:rPr lang="en-US" smtClean="0"/>
              <a:pPr>
                <a:defRPr/>
              </a:pPr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3A75AC2-CE87-45BA-BBCF-E8C0C3097F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is Early Awareness Important?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78294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4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6858000" cy="685800"/>
          </a:xfrm>
        </p:spPr>
        <p:txBody>
          <a:bodyPr/>
          <a:lstStyle/>
          <a:p>
            <a:r>
              <a:rPr lang="en-US" dirty="0" smtClean="0"/>
              <a:t>NCAN Early Awareness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219200"/>
            <a:ext cx="7848600" cy="3809052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Research Compendium:</a:t>
            </a:r>
          </a:p>
          <a:p>
            <a:pPr lvl="1"/>
            <a:r>
              <a:rPr lang="en-US" dirty="0" smtClean="0">
                <a:cs typeface="Arial" charset="0"/>
                <a:hlinkClick r:id="rId3"/>
              </a:rPr>
              <a:t>www.collegeaccess.org/earlyawarenesspolicy</a:t>
            </a:r>
            <a:r>
              <a:rPr lang="en-US" dirty="0" smtClean="0">
                <a:cs typeface="Arial" charset="0"/>
              </a:rPr>
              <a:t> </a:t>
            </a:r>
            <a:endParaRPr lang="en-US" dirty="0" smtClean="0"/>
          </a:p>
          <a:p>
            <a:r>
              <a:rPr lang="en-US" sz="2800" dirty="0" smtClean="0"/>
              <a:t>Program Profiles:</a:t>
            </a:r>
          </a:p>
          <a:p>
            <a:pPr lvl="1"/>
            <a:r>
              <a:rPr lang="en-US" dirty="0" smtClean="0">
                <a:hlinkClick r:id="rId4"/>
              </a:rPr>
              <a:t>www.collegeaccess.org/blog</a:t>
            </a:r>
            <a:r>
              <a:rPr lang="en-US" dirty="0" smtClean="0"/>
              <a:t> (EA Filter)</a:t>
            </a:r>
          </a:p>
          <a:p>
            <a:r>
              <a:rPr lang="en-US" sz="2800" dirty="0" smtClean="0"/>
              <a:t>Middle Grades Toolkit:</a:t>
            </a:r>
          </a:p>
          <a:p>
            <a:pPr lvl="1"/>
            <a:r>
              <a:rPr lang="en-US" dirty="0" smtClean="0">
                <a:hlinkClick r:id="rId5"/>
              </a:rPr>
              <a:t>www.collegeaccess.org/EarlyAwarenessMiddle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Grades 9-10 Toolkit:</a:t>
            </a:r>
          </a:p>
          <a:p>
            <a:pPr lvl="1"/>
            <a:r>
              <a:rPr lang="en-US" dirty="0" smtClean="0">
                <a:hlinkClick r:id="rId6"/>
              </a:rPr>
              <a:t>www.collegeaccess.org/Early_Awareness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82597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2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Know I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1988 </a:t>
            </a:r>
          </a:p>
          <a:p>
            <a:r>
              <a:rPr lang="en-US" dirty="0" smtClean="0"/>
              <a:t>Columbus, Ohio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College access provider for Columbus City Schools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 smtClean="0"/>
              <a:t>To</a:t>
            </a:r>
            <a:r>
              <a:rPr lang="en-US" dirty="0" smtClean="0"/>
              <a:t> </a:t>
            </a:r>
            <a:r>
              <a:rPr lang="en-US" i="1" dirty="0" smtClean="0"/>
              <a:t>inspire, enable and support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 smtClean="0"/>
              <a:t> Columbus </a:t>
            </a:r>
            <a:r>
              <a:rPr lang="en-US" i="1" dirty="0"/>
              <a:t>City </a:t>
            </a:r>
            <a:r>
              <a:rPr lang="en-US" i="1" dirty="0" smtClean="0"/>
              <a:t>Schools </a:t>
            </a:r>
            <a:r>
              <a:rPr lang="en-US" i="1" dirty="0"/>
              <a:t>students in </a:t>
            </a:r>
            <a:r>
              <a:rPr lang="en-US" i="1" dirty="0" smtClean="0"/>
              <a:t>pursuing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 smtClean="0"/>
              <a:t> </a:t>
            </a:r>
            <a:r>
              <a:rPr lang="en-US" i="1" dirty="0"/>
              <a:t>and completing a college education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 know i 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65" y="5705474"/>
            <a:ext cx="13811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3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Know I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Retention and Persistence Services</a:t>
            </a:r>
          </a:p>
          <a:p>
            <a:r>
              <a:rPr lang="en-US" sz="2800" dirty="0" smtClean="0"/>
              <a:t>On-campus and distance advising for 17 Ohio postsecondary institutions </a:t>
            </a:r>
          </a:p>
          <a:p>
            <a:r>
              <a:rPr lang="en-US" sz="2800" dirty="0" smtClean="0"/>
              <a:t>Specialized Pre-Enrollment Workshops</a:t>
            </a:r>
          </a:p>
          <a:p>
            <a:r>
              <a:rPr lang="en-US" sz="2800" dirty="0" err="1" smtClean="0"/>
              <a:t>Chronus</a:t>
            </a:r>
            <a:r>
              <a:rPr lang="en-US" sz="2800" dirty="0" smtClean="0"/>
              <a:t> Mentor Platform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High School College Access Advising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A fulltime advisor in each CCS high schools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College application and entrance exam fee waivers</a:t>
            </a:r>
          </a:p>
          <a:p>
            <a:pPr lvl="0"/>
            <a:r>
              <a:rPr lang="en-US" sz="2800" dirty="0" err="1" smtClean="0">
                <a:solidFill>
                  <a:prstClr val="black"/>
                </a:solidFill>
              </a:rPr>
              <a:t>Naviance</a:t>
            </a:r>
            <a:r>
              <a:rPr lang="en-US" sz="2800" dirty="0" smtClean="0">
                <a:solidFill>
                  <a:prstClr val="black"/>
                </a:solidFill>
              </a:rPr>
              <a:t> Succeed 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i know i 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5731472"/>
            <a:ext cx="13811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2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Know I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Financial Services</a:t>
            </a:r>
          </a:p>
          <a:p>
            <a:r>
              <a:rPr lang="en-US" sz="2800" dirty="0" smtClean="0"/>
              <a:t>Save Smart, Individual Development Accounts</a:t>
            </a:r>
          </a:p>
          <a:p>
            <a:r>
              <a:rPr lang="en-US" sz="2800" dirty="0" smtClean="0"/>
              <a:t>I Know I Can Grant $1,200</a:t>
            </a:r>
          </a:p>
          <a:p>
            <a:r>
              <a:rPr lang="en-US" sz="2800" dirty="0" smtClean="0"/>
              <a:t>Founders’ Scholarship $10,000 (per year, 4 years)</a:t>
            </a:r>
          </a:p>
          <a:p>
            <a:r>
              <a:rPr lang="en-US" sz="2800" dirty="0" smtClean="0"/>
              <a:t>FAFSA Workshops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Early Awareness Services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I Know I Can Book</a:t>
            </a:r>
          </a:p>
          <a:p>
            <a:pPr lvl="0"/>
            <a:r>
              <a:rPr lang="en-US" sz="2800" dirty="0" err="1" smtClean="0">
                <a:solidFill>
                  <a:prstClr val="black"/>
                </a:solidFill>
              </a:rPr>
              <a:t>Naviance</a:t>
            </a:r>
            <a:r>
              <a:rPr lang="en-US" sz="2800" dirty="0" smtClean="0">
                <a:solidFill>
                  <a:prstClr val="black"/>
                </a:solidFill>
              </a:rPr>
              <a:t> Succeed (Advisor guided)</a:t>
            </a:r>
          </a:p>
          <a:p>
            <a:pPr lvl="0"/>
            <a:r>
              <a:rPr lang="en-US" sz="2800" dirty="0" err="1" smtClean="0">
                <a:solidFill>
                  <a:prstClr val="black"/>
                </a:solidFill>
              </a:rPr>
              <a:t>Blueprint:College</a:t>
            </a:r>
            <a:r>
              <a:rPr lang="en-US" sz="2800" dirty="0" smtClean="0">
                <a:solidFill>
                  <a:prstClr val="black"/>
                </a:solidFill>
              </a:rPr>
              <a:t>  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i know i 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21544"/>
            <a:ext cx="13811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2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Youth Leadership Academy – Brief History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981200"/>
            <a:ext cx="7696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smtClean="0"/>
              <a:t>Started in 1996 as a program of Elgin Community College</a:t>
            </a:r>
          </a:p>
          <a:p>
            <a:pPr marL="457200" indent="-457200">
              <a:buFont typeface="Arial" charset="0"/>
              <a:buChar char="•"/>
            </a:pPr>
            <a:r>
              <a:rPr lang="en-US" smtClean="0"/>
              <a:t>2000 – became a 501c3</a:t>
            </a:r>
          </a:p>
          <a:p>
            <a:pPr marL="457200" indent="-457200">
              <a:buFont typeface="Arial" charset="0"/>
              <a:buChar char="•"/>
            </a:pPr>
            <a:r>
              <a:rPr lang="en-US" smtClean="0"/>
              <a:t>Unique approach in recruiting families who have students in 6</a:t>
            </a:r>
            <a:r>
              <a:rPr lang="en-US" baseline="30000" smtClean="0"/>
              <a:t>th</a:t>
            </a:r>
            <a:r>
              <a:rPr lang="en-US" smtClean="0"/>
              <a:t> grade</a:t>
            </a:r>
          </a:p>
          <a:p>
            <a:pPr marL="457200" indent="-457200">
              <a:buFont typeface="Arial" charset="0"/>
              <a:buChar char="•"/>
            </a:pPr>
            <a:r>
              <a:rPr lang="en-US" smtClean="0"/>
              <a:t>Focus on 6 year commitment</a:t>
            </a:r>
          </a:p>
          <a:p>
            <a:pPr marL="457200" indent="-457200">
              <a:buFont typeface="Arial" charset="0"/>
              <a:buChar char="•"/>
            </a:pPr>
            <a:r>
              <a:rPr lang="en-US" smtClean="0"/>
              <a:t>2 Saturdays per month during the school year x 6 years = MINIMUM 360 hours of leadership training</a:t>
            </a:r>
          </a:p>
          <a:p>
            <a:endParaRPr lang="en-US" dirty="0"/>
          </a:p>
        </p:txBody>
      </p:sp>
      <p:pic>
        <p:nvPicPr>
          <p:cNvPr id="6" name="Picture 4" descr="Youth Leadership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1714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15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690</Words>
  <Application>Microsoft Office PowerPoint</Application>
  <PresentationFormat>On-screen Show (4:3)</PresentationFormat>
  <Paragraphs>177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Strategies for Early Awareness of College Opportunities</vt:lpstr>
      <vt:lpstr>Presenters                    Moderator</vt:lpstr>
      <vt:lpstr>PowerPoint Presentation</vt:lpstr>
      <vt:lpstr>PowerPoint Presentation</vt:lpstr>
      <vt:lpstr>NCAN Early Awareness Resources</vt:lpstr>
      <vt:lpstr>I Know I Can</vt:lpstr>
      <vt:lpstr>I Know I Can</vt:lpstr>
      <vt:lpstr>I Know I Can</vt:lpstr>
      <vt:lpstr>PowerPoint Presentation</vt:lpstr>
      <vt:lpstr>PowerPoint Presentation</vt:lpstr>
      <vt:lpstr>YLA is a vibrant community</vt:lpstr>
      <vt:lpstr>PowerPoint Presentation</vt:lpstr>
      <vt:lpstr>YLA highlights</vt:lpstr>
      <vt:lpstr>YLA Class of 2016</vt:lpstr>
      <vt:lpstr>Discussion followed by  Question and Answer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Sam Nelson</cp:lastModifiedBy>
  <cp:revision>16</cp:revision>
  <cp:lastPrinted>2014-06-17T18:32:00Z</cp:lastPrinted>
  <dcterms:created xsi:type="dcterms:W3CDTF">2013-05-22T15:51:51Z</dcterms:created>
  <dcterms:modified xsi:type="dcterms:W3CDTF">2016-07-22T23:40:00Z</dcterms:modified>
</cp:coreProperties>
</file>